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7" r:id="rId3"/>
    <p:sldId id="259" r:id="rId4"/>
    <p:sldId id="260" r:id="rId5"/>
    <p:sldId id="278" r:id="rId6"/>
    <p:sldId id="279" r:id="rId7"/>
    <p:sldId id="274" r:id="rId8"/>
    <p:sldId id="28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00"/>
    <a:srgbClr val="00CC99"/>
    <a:srgbClr val="CCCC00"/>
    <a:srgbClr val="660033"/>
    <a:srgbClr val="CCFF99"/>
    <a:srgbClr val="CC99FF"/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C9DEE-7300-423E-A00C-0319C7B2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6802D-1D2A-4E35-982C-6CB89EA765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55EA93-9B4D-4E0C-AABB-902B5C5DB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DB461-3F45-44B7-80E6-E39022DD8D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A7122-73F5-4306-9C0B-BDAB06EE4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53D3C-D1F3-4892-B62D-5404B513A4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0B757-F64F-4DF0-9431-6E7D6B130A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BCA5-8067-455C-81F6-461591D36B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56EEB3-E8ED-4118-BAA9-A486048971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486C9-DA37-47AE-9626-D053CF8418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7F201-93A2-4A3A-A8C8-9ACADD366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CA855-FBD5-40B7-BF4A-28060E5F4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D3734BB-F688-4470-A96D-7637CBD013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Times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CC"/>
            </a:gs>
            <a:gs pos="100000">
              <a:srgbClr val="CC99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52400" y="609600"/>
            <a:ext cx="5638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 b="1" u="sng">
                <a:solidFill>
                  <a:srgbClr val="0000FF"/>
                </a:solidFill>
                <a:latin typeface="Arial" charset="0"/>
              </a:rPr>
              <a:t>H</a:t>
            </a:r>
            <a:r>
              <a:rPr lang="vi-VN" sz="2800" b="1" u="sng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 b="1" u="sng">
                <a:solidFill>
                  <a:srgbClr val="0000FF"/>
                </a:solidFill>
                <a:latin typeface="Arial" charset="0"/>
              </a:rPr>
              <a:t>ớng dẫn viết chính tả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Chiều rồi bà mới về nhà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Cái gậy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 tr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ớc, chân bà theo sau.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Mọi ngày bà có thế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Thì ra cái mỏi làm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au l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 bà!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Bà rằng: gặp một cụ già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Lạc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ờng, nên phải nhờ bà dẫn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Một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ời một lối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 về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Bỗng nhiên lạc giữa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 quê, cháu à!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Cháu nghe câu chuyện của bà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Hai hàng n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ớc mắt cứ nhoà r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Bà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i, th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 quá là th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Mong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ừng ai lạc giữa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 về quê!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				</a:t>
            </a:r>
            <a:r>
              <a:rPr lang="en-US" b="1">
                <a:solidFill>
                  <a:srgbClr val="660033"/>
                </a:solidFill>
                <a:latin typeface="Arial" charset="0"/>
              </a:rPr>
              <a:t>Theo NGUYỄN VĂN THẮNG</a:t>
            </a: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0" y="76200"/>
            <a:ext cx="8839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Chính tả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:( Nghe - viết )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Cháu nghe câu chuyện của bà.</a:t>
            </a:r>
            <a:endParaRPr lang="en-US" sz="72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6840538" cy="836612"/>
          </a:xfrm>
          <a:noFill/>
        </p:spPr>
        <p:txBody>
          <a:bodyPr/>
          <a:lstStyle/>
          <a:p>
            <a:pPr eaLnBrk="1" hangingPunct="1"/>
            <a:r>
              <a:rPr lang="vi-VN" sz="4000" b="1" smtClean="0">
                <a:solidFill>
                  <a:schemeClr val="tx1"/>
                </a:solidFill>
                <a:latin typeface="Arial" charset="0"/>
              </a:rPr>
              <a:t>1. Hướng dẫn viết chính tả:</a:t>
            </a:r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827088" y="1052513"/>
            <a:ext cx="525621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latin typeface="Arial" charset="0"/>
              </a:rPr>
              <a:t>a. Tìm hiểu nội dung bài:</a:t>
            </a:r>
          </a:p>
        </p:txBody>
      </p:sp>
      <p:sp>
        <p:nvSpPr>
          <p:cNvPr id="36868" name="AutoShape 4"/>
          <p:cNvSpPr>
            <a:spLocks noChangeArrowheads="1"/>
          </p:cNvSpPr>
          <p:nvPr/>
        </p:nvSpPr>
        <p:spPr bwMode="auto">
          <a:xfrm>
            <a:off x="684213" y="1700213"/>
            <a:ext cx="3959225" cy="2305050"/>
          </a:xfrm>
          <a:prstGeom prst="cloudCallout">
            <a:avLst>
              <a:gd name="adj1" fmla="val -51042"/>
              <a:gd name="adj2" fmla="val 281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Bạn nhỏ thấy bà có điều gì khác mọi ngày ?</a:t>
            </a:r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5076825" y="1700213"/>
            <a:ext cx="3816350" cy="1512887"/>
          </a:xfrm>
          <a:prstGeom prst="wedgeRoundRectCallout">
            <a:avLst>
              <a:gd name="adj1" fmla="val -66306"/>
              <a:gd name="adj2" fmla="val 41292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Bạn nhỏ thấy bà vừa đi vừa chống gậy.</a:t>
            </a:r>
          </a:p>
        </p:txBody>
      </p:sp>
      <p:sp>
        <p:nvSpPr>
          <p:cNvPr id="36870" name="AutoShape 6"/>
          <p:cNvSpPr>
            <a:spLocks noChangeArrowheads="1"/>
          </p:cNvSpPr>
          <p:nvPr/>
        </p:nvSpPr>
        <p:spPr bwMode="auto">
          <a:xfrm>
            <a:off x="323850" y="4797425"/>
            <a:ext cx="3455988" cy="1441450"/>
          </a:xfrm>
          <a:prstGeom prst="cloudCallout">
            <a:avLst>
              <a:gd name="adj1" fmla="val -46921"/>
              <a:gd name="adj2" fmla="val 49778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Bài thơ nói lên điều gì ?</a:t>
            </a:r>
          </a:p>
        </p:txBody>
      </p:sp>
      <p:sp>
        <p:nvSpPr>
          <p:cNvPr id="36871" name="AutoShape 7"/>
          <p:cNvSpPr>
            <a:spLocks noChangeArrowheads="1"/>
          </p:cNvSpPr>
          <p:nvPr/>
        </p:nvSpPr>
        <p:spPr bwMode="auto">
          <a:xfrm>
            <a:off x="4140200" y="3429000"/>
            <a:ext cx="4752975" cy="2736850"/>
          </a:xfrm>
          <a:prstGeom prst="wedgeRoundRectCallout">
            <a:avLst>
              <a:gd name="adj1" fmla="val -63662"/>
              <a:gd name="adj2" fmla="val 34282"/>
              <a:gd name="adj3" fmla="val 16667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Bài thơ nói lên tình thương của hai bà cháu dành cho một cụ già bị lẫn đến mức không biết cả đường về nhà mình.</a:t>
            </a:r>
            <a:r>
              <a:rPr lang="vi-VN" sz="2800">
                <a:latin typeface="Arial" charset="0"/>
                <a:cs typeface="Arial" charset="0"/>
              </a:rPr>
              <a:t> </a:t>
            </a:r>
            <a:endParaRPr lang="vi-VN" sz="2800" b="1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  <p:bldP spid="36868" grpId="0" animBg="1"/>
      <p:bldP spid="36869" grpId="0" animBg="1"/>
      <p:bldP spid="36870" grpId="0" animBg="1"/>
      <p:bldP spid="368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99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1371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b="1" smtClean="0">
                <a:solidFill>
                  <a:srgbClr val="660033"/>
                </a:solidFill>
                <a:latin typeface="Arial" charset="0"/>
              </a:rPr>
              <a:t>* </a:t>
            </a:r>
            <a:r>
              <a:rPr lang="en-US" sz="2800" b="1" u="sng" smtClean="0">
                <a:solidFill>
                  <a:srgbClr val="660033"/>
                </a:solidFill>
                <a:latin typeface="Arial" charset="0"/>
              </a:rPr>
              <a:t>H</a:t>
            </a:r>
            <a:r>
              <a:rPr lang="vi-VN" sz="2800" b="1" u="sng" smtClean="0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800" b="1" u="sng" smtClean="0">
                <a:solidFill>
                  <a:srgbClr val="660033"/>
                </a:solidFill>
                <a:latin typeface="Arial" charset="0"/>
              </a:rPr>
              <a:t>ớng dẫn viết từ khó</a:t>
            </a:r>
            <a:r>
              <a:rPr lang="en-US" sz="2800" b="1" smtClean="0">
                <a:solidFill>
                  <a:srgbClr val="660033"/>
                </a:solidFill>
                <a:latin typeface="Arial" charset="0"/>
              </a:rPr>
              <a:t>:</a:t>
            </a:r>
          </a:p>
          <a:p>
            <a:pPr eaLnBrk="1" hangingPunct="1"/>
            <a:r>
              <a:rPr lang="en-US" sz="2800" b="1" smtClean="0">
                <a:latin typeface="Arial" charset="0"/>
              </a:rPr>
              <a:t>Các từ khó dễ lẫn lộn khi viết chính tả: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838200" y="808038"/>
            <a:ext cx="55737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  <a:latin typeface="Arial" charset="0"/>
              </a:rPr>
              <a:t>A.</a:t>
            </a: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H</a:t>
            </a:r>
            <a:r>
              <a:rPr lang="vi-VN" sz="3200" b="1" u="sng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3200" b="1" u="sng">
                <a:solidFill>
                  <a:srgbClr val="0000FF"/>
                </a:solidFill>
                <a:latin typeface="Arial" charset="0"/>
              </a:rPr>
              <a:t>ớng dẫn viết chính tả </a:t>
            </a:r>
            <a:r>
              <a:rPr lang="en-US" sz="32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381000" y="29718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latin typeface="Arial" charset="0"/>
              </a:rPr>
              <a:t>bỗng nhiên;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352800" y="2971800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Arial" charset="0"/>
              </a:rPr>
              <a:t>giữa;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5943600" y="2971800"/>
            <a:ext cx="2971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vi-VN" sz="3200" b="1">
                <a:latin typeface="Arial" charset="0"/>
              </a:rPr>
              <a:t>đư</a:t>
            </a:r>
            <a:r>
              <a:rPr lang="en-US" sz="3200" b="1">
                <a:latin typeface="Arial" charset="0"/>
              </a:rPr>
              <a:t>ờng quê;</a:t>
            </a:r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81000" y="37338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latin typeface="Arial" charset="0"/>
              </a:rPr>
              <a:t>câu chuyện;</a:t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276600" y="3733800"/>
            <a:ext cx="144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3200" b="1">
                <a:latin typeface="Arial" charset="0"/>
              </a:rPr>
              <a:t>nhoà;</a:t>
            </a:r>
          </a:p>
        </p:txBody>
      </p:sp>
      <p:graphicFrame>
        <p:nvGraphicFramePr>
          <p:cNvPr id="1026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6858000" y="4724400"/>
          <a:ext cx="1998663" cy="1831975"/>
        </p:xfrm>
        <a:graphic>
          <a:graphicData uri="http://schemas.openxmlformats.org/presentationml/2006/ole">
            <p:oleObj spid="_x0000_s1026" name="Clip" r:id="rId3" imgW="1999793" imgH="1831543" progId="MS_ClipArt_Gallery.2">
              <p:embed/>
            </p:oleObj>
          </a:graphicData>
        </a:graphic>
      </p:graphicFrame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4495800" y="3733800"/>
            <a:ext cx="2819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Arial" charset="0"/>
              </a:rPr>
              <a:t>r</a:t>
            </a:r>
            <a:r>
              <a:rPr lang="vi-VN" sz="3200" b="1">
                <a:latin typeface="Arial" charset="0"/>
              </a:rPr>
              <a:t>ư</a:t>
            </a:r>
            <a:r>
              <a:rPr lang="en-US" sz="3200" b="1">
                <a:latin typeface="Arial" charset="0"/>
              </a:rPr>
              <a:t>ng r</a:t>
            </a:r>
            <a:r>
              <a:rPr lang="vi-VN" sz="3200" b="1">
                <a:latin typeface="Arial" charset="0"/>
              </a:rPr>
              <a:t>ư</a:t>
            </a:r>
            <a:r>
              <a:rPr lang="en-US" sz="3200" b="1">
                <a:latin typeface="Arial" charset="0"/>
              </a:rPr>
              <a:t>ng;</a:t>
            </a:r>
          </a:p>
        </p:txBody>
      </p:sp>
      <p:sp>
        <p:nvSpPr>
          <p:cNvPr id="5138" name="Rectangle 18"/>
          <p:cNvSpPr>
            <a:spLocks noChangeArrowheads="1"/>
          </p:cNvSpPr>
          <p:nvPr/>
        </p:nvSpPr>
        <p:spPr bwMode="auto">
          <a:xfrm>
            <a:off x="6781800" y="37338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3200" b="1">
                <a:latin typeface="Arial" charset="0"/>
              </a:rPr>
              <a:t>mong.</a:t>
            </a:r>
          </a:p>
        </p:txBody>
      </p:sp>
      <p:sp>
        <p:nvSpPr>
          <p:cNvPr id="1037" name="Rectangle 19"/>
          <p:cNvSpPr>
            <a:spLocks noChangeArrowheads="1"/>
          </p:cNvSpPr>
          <p:nvPr/>
        </p:nvSpPr>
        <p:spPr bwMode="auto">
          <a:xfrm>
            <a:off x="0" y="7620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Chính tả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:( Nghe - viết )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Cháu nghe câu chuyện của bà.</a:t>
            </a:r>
            <a:endParaRPr lang="en-US" sz="72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 tmFilter="0,0; .5, 1; 1, 1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 tmFilter="0,0; .5, 1; 1, 1"/>
                                        <p:tgtEl>
                                          <p:spTgt spid="5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  <p:bldP spid="5124" grpId="0"/>
      <p:bldP spid="5125" grpId="0"/>
      <p:bldP spid="5126" grpId="0"/>
      <p:bldP spid="5127" grpId="0"/>
      <p:bldP spid="5128" grpId="0"/>
      <p:bldP spid="5131" grpId="0"/>
      <p:bldP spid="5137" grpId="0"/>
      <p:bldP spid="513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99FF"/>
            </a:gs>
            <a:gs pos="100000">
              <a:srgbClr val="00CC99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57200" y="762000"/>
            <a:ext cx="21796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Arial" charset="0"/>
              </a:rPr>
              <a:t>* </a:t>
            </a:r>
            <a:r>
              <a:rPr lang="en-US" sz="2800" b="1" u="sng">
                <a:solidFill>
                  <a:srgbClr val="0000FF"/>
                </a:solidFill>
                <a:latin typeface="Arial" charset="0"/>
              </a:rPr>
              <a:t>Bài viết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:</a:t>
            </a:r>
          </a:p>
        </p:txBody>
      </p:sp>
      <p:pic>
        <p:nvPicPr>
          <p:cNvPr id="5123" name="Picture 9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5437188"/>
            <a:ext cx="160020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0" y="1066800"/>
            <a:ext cx="91440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Chiều rồi bà mới về nhà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Cái gậy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 tr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ớc, chân bà theo sau.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Mọi ngày bà có thế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âu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Thì ra cái mỏi làm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au l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 bà!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Bà rằng: gặp một cụ già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Lạc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ờng, nên phải nhờ bà dẫn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Một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ời một lối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 về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Bỗng nhiên lạc giữa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 quê, cháu à!</a:t>
            </a:r>
          </a:p>
          <a:p>
            <a:pPr marL="342900" indent="-342900" algn="ctr" eaLnBrk="1" hangingPunct="1">
              <a:spcBef>
                <a:spcPct val="20000"/>
              </a:spcBef>
            </a:pPr>
            <a:endParaRPr lang="en-US" sz="2000" b="1">
              <a:solidFill>
                <a:srgbClr val="660033"/>
              </a:solidFill>
              <a:latin typeface="Arial" charset="0"/>
            </a:endParaRP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Cháu nghe câu chuyện của bà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Hai hàng n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ớc mắt cứ nhoà r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Bà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i, th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 quá là th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ươ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ng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Mong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ừng ai lạc giữa </a:t>
            </a:r>
            <a:r>
              <a:rPr lang="vi-VN" sz="2000" b="1">
                <a:solidFill>
                  <a:srgbClr val="660033"/>
                </a:solidFill>
                <a:latin typeface="Arial" charset="0"/>
              </a:rPr>
              <a:t>đư</a:t>
            </a:r>
            <a:r>
              <a:rPr lang="en-US" sz="2000" b="1">
                <a:solidFill>
                  <a:srgbClr val="660033"/>
                </a:solidFill>
                <a:latin typeface="Arial" charset="0"/>
              </a:rPr>
              <a:t>ờng về quê!</a:t>
            </a:r>
          </a:p>
          <a:p>
            <a:pPr marL="342900" indent="-342900" algn="ctr" eaLnBrk="1" hangingPunct="1">
              <a:spcBef>
                <a:spcPct val="20000"/>
              </a:spcBef>
            </a:pPr>
            <a:r>
              <a:rPr lang="en-US" sz="2000" b="1">
                <a:solidFill>
                  <a:srgbClr val="660033"/>
                </a:solidFill>
                <a:latin typeface="Arial" charset="0"/>
              </a:rPr>
              <a:t>				</a:t>
            </a:r>
            <a:r>
              <a:rPr lang="en-US" b="1">
                <a:solidFill>
                  <a:srgbClr val="660033"/>
                </a:solidFill>
                <a:latin typeface="Arial" charset="0"/>
              </a:rPr>
              <a:t>Theo NGUYỄN VĂN THẮNG</a:t>
            </a:r>
          </a:p>
        </p:txBody>
      </p:sp>
      <p:sp>
        <p:nvSpPr>
          <p:cNvPr id="5125" name="Rectangle 12"/>
          <p:cNvSpPr>
            <a:spLocks noChangeArrowheads="1"/>
          </p:cNvSpPr>
          <p:nvPr/>
        </p:nvSpPr>
        <p:spPr bwMode="auto">
          <a:xfrm>
            <a:off x="0" y="7620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Chính tả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:( Nghe - viết )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Cháu nghe câu chuyện của bà.</a:t>
            </a:r>
            <a:endParaRPr lang="en-US" sz="7200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827088" y="404813"/>
            <a:ext cx="69135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latin typeface="Arial" charset="0"/>
              </a:rPr>
              <a:t>3. Hướng dẫn làm bài tập chính tả: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0" y="1295400"/>
            <a:ext cx="2376488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latin typeface="Arial" charset="0"/>
              </a:rPr>
              <a:t>Bài tập 2.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762000" y="1981200"/>
            <a:ext cx="77057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latin typeface="Arial" charset="0"/>
              </a:rPr>
              <a:t> a) Điền vào mỗi chỗ trống tr hay ch ?</a:t>
            </a:r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04800" y="2992438"/>
            <a:ext cx="8713788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eaLnBrk="1" hangingPunct="1"/>
            <a:r>
              <a:rPr lang="vi-VN" sz="3200" b="1">
                <a:latin typeface="Arial" charset="0"/>
              </a:rPr>
              <a:t> 	Như ...e mọc thẳng, con người không ...ịu khuất. Người xưa có câu: “ ...úc dẫu  ...áy, đốt ngay vẫn thẳng”...e là thẳng thắn, bất khuất ! Ta kháng chiến, ...e lại là đồng ...í  ...iến đấu của ta. ...e vốn cùng ta làm ăn, lại vì ta mà cùng ta đánh giặc.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057400" y="3068638"/>
            <a:ext cx="601663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tr</a:t>
            </a:r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971800" y="4038600"/>
            <a:ext cx="8080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tr</a:t>
            </a:r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auto">
          <a:xfrm>
            <a:off x="4905375" y="3505200"/>
            <a:ext cx="80962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tr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2438400" y="4495800"/>
            <a:ext cx="8651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tr</a:t>
            </a:r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152400" y="5029200"/>
            <a:ext cx="6477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Tr</a:t>
            </a:r>
          </a:p>
        </p:txBody>
      </p:sp>
      <p:sp>
        <p:nvSpPr>
          <p:cNvPr id="37899" name="Rectangle 11"/>
          <p:cNvSpPr>
            <a:spLocks noChangeArrowheads="1"/>
          </p:cNvSpPr>
          <p:nvPr/>
        </p:nvSpPr>
        <p:spPr bwMode="auto">
          <a:xfrm>
            <a:off x="6553200" y="3505200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7620000" y="2971800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5638800" y="4495800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  <p:sp>
        <p:nvSpPr>
          <p:cNvPr id="37902" name="Rectangle 14"/>
          <p:cNvSpPr>
            <a:spLocks noChangeArrowheads="1"/>
          </p:cNvSpPr>
          <p:nvPr/>
        </p:nvSpPr>
        <p:spPr bwMode="auto">
          <a:xfrm>
            <a:off x="4953000" y="4495800"/>
            <a:ext cx="720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solidFill>
                  <a:srgbClr val="FF0000"/>
                </a:solidFill>
                <a:latin typeface="Arial" charset="0"/>
              </a:rPr>
              <a:t>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" decel="100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800" decel="100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800" decel="100000"/>
                                        <p:tgtEl>
                                          <p:spTgt spid="378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00" decel="100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7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37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10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7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  <p:bldP spid="37893" grpId="0"/>
      <p:bldP spid="37894" grpId="0"/>
      <p:bldP spid="37895" grpId="0"/>
      <p:bldP spid="37896" grpId="0"/>
      <p:bldP spid="37897" grpId="0"/>
      <p:bldP spid="37898" grpId="0"/>
      <p:bldP spid="37899" grpId="0"/>
      <p:bldP spid="37900" grpId="0"/>
      <p:bldP spid="37901" grpId="0"/>
      <p:bldP spid="379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ChangeArrowheads="1"/>
          </p:cNvSpPr>
          <p:nvPr/>
        </p:nvSpPr>
        <p:spPr bwMode="auto">
          <a:xfrm>
            <a:off x="179388" y="981075"/>
            <a:ext cx="4248150" cy="2447925"/>
          </a:xfrm>
          <a:prstGeom prst="cloudCallout">
            <a:avLst>
              <a:gd name="adj1" fmla="val -47009"/>
              <a:gd name="adj2" fmla="val 512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“Trúc dẫu cháy, đốt ngay vẫn thẳng” nghĩa là gì ?</a:t>
            </a:r>
          </a:p>
        </p:txBody>
      </p:sp>
      <p:sp>
        <p:nvSpPr>
          <p:cNvPr id="38915" name="AutoShape 3"/>
          <p:cNvSpPr>
            <a:spLocks noChangeArrowheads="1"/>
          </p:cNvSpPr>
          <p:nvPr/>
        </p:nvSpPr>
        <p:spPr bwMode="auto">
          <a:xfrm>
            <a:off x="4572000" y="765175"/>
            <a:ext cx="4572000" cy="2592388"/>
          </a:xfrm>
          <a:prstGeom prst="wedgeEllipseCallout">
            <a:avLst>
              <a:gd name="adj1" fmla="val -58958"/>
              <a:gd name="adj2" fmla="val 1882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Cây trúc, cây tre thân có nhiều đốt, dù bị đốt cháy nó vẫn có dáng thẳng.</a:t>
            </a:r>
          </a:p>
        </p:txBody>
      </p:sp>
      <p:sp>
        <p:nvSpPr>
          <p:cNvPr id="38916" name="AutoShape 4"/>
          <p:cNvSpPr>
            <a:spLocks noChangeArrowheads="1"/>
          </p:cNvSpPr>
          <p:nvPr/>
        </p:nvSpPr>
        <p:spPr bwMode="auto">
          <a:xfrm>
            <a:off x="0" y="4005263"/>
            <a:ext cx="3995738" cy="2376487"/>
          </a:xfrm>
          <a:prstGeom prst="cloudCallout">
            <a:avLst>
              <a:gd name="adj1" fmla="val -46227"/>
              <a:gd name="adj2" fmla="val 4345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/>
            <a:r>
              <a:rPr lang="vi-VN" sz="2800" b="1">
                <a:latin typeface="Arial" charset="0"/>
                <a:cs typeface="Arial" charset="0"/>
              </a:rPr>
              <a:t>Đoạn văn muốn nói với chúng ta điều gì ?</a:t>
            </a:r>
          </a:p>
        </p:txBody>
      </p:sp>
      <p:sp>
        <p:nvSpPr>
          <p:cNvPr id="38917" name="AutoShape 5"/>
          <p:cNvSpPr>
            <a:spLocks noChangeArrowheads="1"/>
          </p:cNvSpPr>
          <p:nvPr/>
        </p:nvSpPr>
        <p:spPr bwMode="auto">
          <a:xfrm>
            <a:off x="3995738" y="3357563"/>
            <a:ext cx="5148262" cy="3500437"/>
          </a:xfrm>
          <a:prstGeom prst="wedgeEllipseCallout">
            <a:avLst>
              <a:gd name="adj1" fmla="val -60579"/>
              <a:gd name="adj2" fmla="val 1653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vi-VN" sz="2800" b="1">
                <a:latin typeface="Arial" charset="0"/>
                <a:cs typeface="Arial" charset="0"/>
              </a:rPr>
              <a:t>Đoạn văn ca ngợi cây tre có đức tính như con người Việt Nam: thẳng thắn, bất khuất. Tre là bạn của con người.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188913"/>
            <a:ext cx="77057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hangingPunct="1"/>
            <a:r>
              <a:rPr lang="vi-VN" sz="3200" b="1">
                <a:latin typeface="Arial" charset="0"/>
              </a:rPr>
              <a:t> Tìm hiểu nội dung đoạn văn: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8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8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animBg="1"/>
      <p:bldP spid="38915" grpId="0" animBg="1"/>
      <p:bldP spid="38916" grpId="0" animBg="1"/>
      <p:bldP spid="38917" grpId="0" animBg="1"/>
      <p:bldP spid="389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457200" y="533400"/>
            <a:ext cx="3979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0000FF"/>
                </a:solidFill>
                <a:latin typeface="Arial" charset="0"/>
              </a:rPr>
              <a:t>B/ Làm bài tập chính tả: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990600"/>
            <a:ext cx="8915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en-US" sz="2800">
                <a:latin typeface="Arial" charset="0"/>
              </a:rPr>
              <a:t>2.b) Đặt trên chữ in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ậm dấu hỏi hay dấu ngã?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1447800"/>
            <a:ext cx="8915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</a:pPr>
            <a:r>
              <a:rPr lang="en-US" sz="2800">
                <a:solidFill>
                  <a:srgbClr val="FF0000"/>
                </a:solidFill>
                <a:latin typeface="Arial" charset="0"/>
              </a:rPr>
              <a:t>Bình minh hay hoàn hôn?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3200">
                <a:latin typeface="Arial" charset="0"/>
              </a:rPr>
              <a:t>      </a:t>
            </a:r>
            <a:r>
              <a:rPr lang="en-US" sz="2800">
                <a:latin typeface="Arial" charset="0"/>
              </a:rPr>
              <a:t>Trong phòng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triên lam</a:t>
            </a:r>
            <a:r>
              <a:rPr lang="en-US" sz="2800">
                <a:latin typeface="Arial" charset="0"/>
              </a:rPr>
              <a:t> tranh, hai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ngồi xem nói chuyện với nhau. Một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bao</a:t>
            </a:r>
            <a:r>
              <a:rPr lang="en-US" sz="2800">
                <a:latin typeface="Arial" charset="0"/>
              </a:rPr>
              <a:t>: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       - Ông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th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ón xem bức tranh này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ve canh</a:t>
            </a:r>
            <a:r>
              <a:rPr lang="en-US" sz="2800">
                <a:latin typeface="Arial" charset="0"/>
              </a:rPr>
              <a:t> bình minh hay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canh</a:t>
            </a:r>
            <a:r>
              <a:rPr lang="en-US" sz="2800">
                <a:latin typeface="Arial" charset="0"/>
              </a:rPr>
              <a:t> hoàng hôn.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      - Tất nhiên là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ve canh</a:t>
            </a:r>
            <a:r>
              <a:rPr lang="en-US" sz="2800">
                <a:latin typeface="Arial" charset="0"/>
              </a:rPr>
              <a:t> hoàng hôn.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     - Vì sao ông lại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kh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 sz="2800" b="1">
                <a:latin typeface="Arial" charset="0"/>
              </a:rPr>
              <a:t>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chính xác nh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 vậy?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     - Là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b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i</a:t>
            </a:r>
            <a:r>
              <a:rPr lang="en-US" sz="2800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vì tôi biết hoạ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si ve</a:t>
            </a:r>
            <a:r>
              <a:rPr lang="en-US" sz="2800">
                <a:latin typeface="Arial" charset="0"/>
              </a:rPr>
              <a:t> tranh này. Nhà ông ta 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ơ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 </a:t>
            </a:r>
            <a:r>
              <a:rPr lang="en-US" sz="2800">
                <a:latin typeface="Arial" charset="0"/>
              </a:rPr>
              <a:t>cạnh nhà tôi. Ông ta 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ch</a:t>
            </a:r>
            <a:r>
              <a:rPr lang="vi-VN" sz="2800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800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 sz="2800">
                <a:latin typeface="Arial" charset="0"/>
              </a:rPr>
              <a:t> bao giờ thức dạy tr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ớc lúc bình minh.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Arial" charset="0"/>
              </a:rPr>
              <a:t>                                                 </a:t>
            </a:r>
            <a:r>
              <a:rPr lang="en-US" sz="2400">
                <a:latin typeface="Arial" charset="0"/>
              </a:rPr>
              <a:t>Theo </a:t>
            </a:r>
            <a:r>
              <a:rPr lang="en-US" sz="2400" b="1">
                <a:latin typeface="Arial" charset="0"/>
              </a:rPr>
              <a:t>ĐỖ XUÂN LAN</a:t>
            </a:r>
          </a:p>
        </p:txBody>
      </p:sp>
      <p:sp>
        <p:nvSpPr>
          <p:cNvPr id="8197" name="Rectangle 12"/>
          <p:cNvSpPr>
            <a:spLocks noChangeArrowheads="1"/>
          </p:cNvSpPr>
          <p:nvPr/>
        </p:nvSpPr>
        <p:spPr bwMode="auto">
          <a:xfrm>
            <a:off x="0" y="0"/>
            <a:ext cx="8991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sz="2400" b="1" u="sng">
                <a:solidFill>
                  <a:srgbClr val="FF0000"/>
                </a:solidFill>
                <a:latin typeface="Arial" charset="0"/>
              </a:rPr>
              <a:t>Chính tả</a:t>
            </a:r>
            <a:r>
              <a:rPr lang="en-US" sz="2400" b="1">
                <a:solidFill>
                  <a:srgbClr val="FF0000"/>
                </a:solidFill>
                <a:latin typeface="Arial" charset="0"/>
              </a:rPr>
              <a:t>:( Nghe - viết ) </a:t>
            </a:r>
            <a:r>
              <a:rPr lang="en-US" sz="3200" b="1">
                <a:solidFill>
                  <a:srgbClr val="FF0000"/>
                </a:solidFill>
                <a:latin typeface="Arial" charset="0"/>
              </a:rPr>
              <a:t>Cháu nghe câu chuyện của bà.</a:t>
            </a:r>
            <a:endParaRPr lang="en-US" sz="7200" b="1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11285" name="Picture 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2068513"/>
            <a:ext cx="228600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6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43263" y="19812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7" name="Picture 2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2438400"/>
            <a:ext cx="1285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8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81213" y="28956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9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2982913"/>
            <a:ext cx="228600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0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2971800"/>
            <a:ext cx="1285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1" name="Picture 2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9213" y="34290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2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962400"/>
            <a:ext cx="228600" cy="14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3" name="Picture 2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2813" y="39624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4" name="Picture 3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52813" y="43434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6" name="Picture 3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4953000"/>
            <a:ext cx="228600" cy="14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7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19600" y="4964113"/>
            <a:ext cx="228600" cy="14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8" name="Picture 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1013" y="48768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99" name="Picture 3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62413" y="5334000"/>
            <a:ext cx="128587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00" name="Picture 3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4876800"/>
            <a:ext cx="1285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1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1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1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1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1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1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1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11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11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1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1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11268" grpId="0"/>
      <p:bldP spid="112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81000" y="1295400"/>
            <a:ext cx="842486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FF9966"/>
                </a:solidFill>
                <a:latin typeface="Arial" charset="0"/>
                <a:cs typeface="Arial" charset="0"/>
              </a:rPr>
              <a:t>Thi tìm các từ chỉ tên con vật, cây cối hoặc đồ vật bắt đầu bằng </a:t>
            </a:r>
            <a:r>
              <a:rPr lang="en-US" sz="3200" b="1">
                <a:solidFill>
                  <a:srgbClr val="CCFF33"/>
                </a:solidFill>
                <a:latin typeface="Arial" charset="0"/>
                <a:cs typeface="Arial" charset="0"/>
              </a:rPr>
              <a:t>tr/ch</a:t>
            </a:r>
            <a:r>
              <a:rPr lang="vi-VN" sz="3200" b="1">
                <a:solidFill>
                  <a:srgbClr val="CCFF33"/>
                </a:solidFill>
                <a:latin typeface="Arial" charset="0"/>
                <a:cs typeface="Arial" charset="0"/>
              </a:rPr>
              <a:t> </a:t>
            </a:r>
            <a:r>
              <a:rPr lang="vi-VN" sz="3200" b="1">
                <a:solidFill>
                  <a:srgbClr val="FF9966"/>
                </a:solidFill>
                <a:latin typeface="Arial" charset="0"/>
                <a:cs typeface="Arial" charset="0"/>
              </a:rPr>
              <a:t>: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755650" y="2997200"/>
            <a:ext cx="1008063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CC0066"/>
                </a:solidFill>
                <a:latin typeface="Arial" charset="0"/>
                <a:cs typeface="Arial" charset="0"/>
              </a:rPr>
              <a:t>trăn</a:t>
            </a:r>
            <a:endParaRPr lang="vi-VN" sz="2800" b="1">
              <a:solidFill>
                <a:srgbClr val="CC0066"/>
              </a:solidFill>
              <a:latin typeface="Arial" charset="0"/>
              <a:cs typeface="Arial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4213" y="3933825"/>
            <a:ext cx="1008062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CC0066"/>
                </a:solidFill>
                <a:latin typeface="Arial" charset="0"/>
                <a:cs typeface="Arial" charset="0"/>
              </a:rPr>
              <a:t>trâm</a:t>
            </a:r>
            <a:endParaRPr lang="vi-VN" sz="2800" b="1">
              <a:solidFill>
                <a:srgbClr val="CC0066"/>
              </a:solidFill>
              <a:latin typeface="Arial" charset="0"/>
              <a:cs typeface="Arial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4284663" y="2997200"/>
            <a:ext cx="1223962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chim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4140200" y="5734050"/>
            <a:ext cx="2519363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chuồn chuồn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211638" y="5084763"/>
            <a:ext cx="2160587" cy="5191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châu chấu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4297363" y="4365625"/>
            <a:ext cx="1225550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chuột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4297363" y="3716338"/>
            <a:ext cx="1223962" cy="5191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chó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877050" y="3644900"/>
            <a:ext cx="1223963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chiếu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877050" y="2924175"/>
            <a:ext cx="1223963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chăn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6877050" y="4221163"/>
            <a:ext cx="1582738" cy="5191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A50021"/>
                </a:solidFill>
                <a:latin typeface="Arial" charset="0"/>
                <a:cs typeface="Arial" charset="0"/>
              </a:rPr>
              <a:t>chuông</a:t>
            </a:r>
            <a:endParaRPr lang="vi-VN" sz="2800" b="1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pic>
        <p:nvPicPr>
          <p:cNvPr id="39950" name="Picture 14" descr="Animais_037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2997200"/>
            <a:ext cx="152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1" name="Picture 15" descr="Animais_045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1050" y="5776913"/>
            <a:ext cx="1441450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2" name="Picture 16" descr="Animais_018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24075" y="4365625"/>
            <a:ext cx="15843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53" name="Picture 17" descr="Comemorativo_027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19925" y="5157788"/>
            <a:ext cx="154305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11188" y="4724400"/>
            <a:ext cx="1008062" cy="51911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CC0066"/>
                </a:solidFill>
                <a:latin typeface="Arial" charset="0"/>
                <a:cs typeface="Arial" charset="0"/>
              </a:rPr>
              <a:t>tre</a:t>
            </a:r>
            <a:endParaRPr lang="vi-VN" sz="2800" b="1">
              <a:solidFill>
                <a:srgbClr val="CC0066"/>
              </a:solidFill>
              <a:latin typeface="Arial" charset="0"/>
              <a:cs typeface="Arial" charset="0"/>
            </a:endParaRPr>
          </a:p>
        </p:txBody>
      </p:sp>
      <p:sp>
        <p:nvSpPr>
          <p:cNvPr id="39955" name="Text Box 19"/>
          <p:cNvSpPr txBox="1">
            <a:spLocks noChangeArrowheads="1"/>
          </p:cNvSpPr>
          <p:nvPr/>
        </p:nvSpPr>
        <p:spPr bwMode="auto">
          <a:xfrm>
            <a:off x="539750" y="5589588"/>
            <a:ext cx="1008063" cy="51911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CC0066"/>
                </a:solidFill>
                <a:latin typeface="Arial" charset="0"/>
                <a:cs typeface="Arial" charset="0"/>
              </a:rPr>
              <a:t>trúc</a:t>
            </a:r>
            <a:endParaRPr lang="vi-VN" sz="2800" b="1">
              <a:solidFill>
                <a:srgbClr val="CC0066"/>
              </a:solidFill>
              <a:latin typeface="Arial" charset="0"/>
              <a:cs typeface="Arial" charset="0"/>
            </a:endParaRPr>
          </a:p>
        </p:txBody>
      </p:sp>
      <p:sp>
        <p:nvSpPr>
          <p:cNvPr id="9235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39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8" dur="1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4" dur="1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5" dur="1" fill="hold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0" grpId="0" animBg="1"/>
      <p:bldP spid="39941" grpId="0" animBg="1"/>
      <p:bldP spid="39942" grpId="0" animBg="1"/>
      <p:bldP spid="39943" grpId="0" animBg="1"/>
      <p:bldP spid="39944" grpId="0" animBg="1"/>
      <p:bldP spid="39945" grpId="0" animBg="1"/>
      <p:bldP spid="39946" grpId="0" animBg="1"/>
      <p:bldP spid="39947" grpId="0" animBg="1"/>
      <p:bldP spid="39948" grpId="0" animBg="1"/>
      <p:bldP spid="39949" grpId="0" animBg="1"/>
      <p:bldP spid="39954" grpId="0" animBg="1"/>
      <p:bldP spid="3995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NI-Times"/>
        <a:ea typeface=""/>
        <a:cs typeface=""/>
      </a:majorFont>
      <a:minorFont>
        <a:latin typeface="VNI-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NI-Times" pitchFamily="2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712</Words>
  <Application>Microsoft PowerPoint</Application>
  <PresentationFormat>On-screen Show (4:3)</PresentationFormat>
  <Paragraphs>92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VNI-Times</vt:lpstr>
      <vt:lpstr>Arial</vt:lpstr>
      <vt:lpstr>Calibri</vt:lpstr>
      <vt:lpstr>Default Design</vt:lpstr>
      <vt:lpstr>Microsoft Clip Gallery</vt:lpstr>
      <vt:lpstr>Slide 1</vt:lpstr>
      <vt:lpstr>1. Hướng dẫn viết chính tả: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CSTeam</cp:lastModifiedBy>
  <cp:revision>81</cp:revision>
  <dcterms:created xsi:type="dcterms:W3CDTF">2008-03-28T22:42:56Z</dcterms:created>
  <dcterms:modified xsi:type="dcterms:W3CDTF">2016-06-30T01:27:55Z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